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0" r:id="rId2"/>
    <p:sldId id="261" r:id="rId3"/>
    <p:sldId id="260" r:id="rId4"/>
    <p:sldId id="271" r:id="rId5"/>
    <p:sldId id="256" r:id="rId6"/>
    <p:sldId id="272" r:id="rId7"/>
    <p:sldId id="285" r:id="rId8"/>
    <p:sldId id="284" r:id="rId9"/>
    <p:sldId id="283" r:id="rId10"/>
    <p:sldId id="266" r:id="rId11"/>
    <p:sldId id="262" r:id="rId12"/>
    <p:sldId id="287" r:id="rId13"/>
    <p:sldId id="26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0" autoAdjust="0"/>
    <p:restoredTop sz="94660"/>
  </p:normalViewPr>
  <p:slideViewPr>
    <p:cSldViewPr>
      <p:cViewPr varScale="1">
        <p:scale>
          <a:sx n="65" d="100"/>
          <a:sy n="65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740FA-D11D-4852-9C94-B7A95531037A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F442F-311A-4A7C-9059-F5376132E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442F-311A-4A7C-9059-F5376132EF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F442F-311A-4A7C-9059-F5376132EF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064334" cy="27310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/>
                </a:solidFill>
                <a:latin typeface="Calibri" pitchFamily="34" charset="0"/>
              </a:rPr>
              <a:t>Орфографическая минутка</a:t>
            </a:r>
            <a:br>
              <a:rPr lang="ru-RU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ru-RU" sz="3600" dirty="0" smtClean="0">
                <a:solidFill>
                  <a:schemeClr val="accent5"/>
                </a:solidFill>
                <a:latin typeface="Calibri" pitchFamily="34" charset="0"/>
              </a:rPr>
              <a:t>Словарный диктант </a:t>
            </a:r>
            <a:br>
              <a:rPr lang="ru-RU" sz="3600" dirty="0" smtClean="0">
                <a:solidFill>
                  <a:schemeClr val="accent5"/>
                </a:solidFill>
                <a:latin typeface="Calibri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 smtClean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ru-RU" sz="2400" dirty="0" smtClean="0">
                <a:solidFill>
                  <a:srgbClr val="FFC000"/>
                </a:solidFill>
                <a:latin typeface="Calibri" pitchFamily="34" charset="0"/>
              </a:rPr>
              <a:t>Задание: </a:t>
            </a:r>
            <a:r>
              <a:rPr lang="ru-RU" dirty="0" smtClean="0">
                <a:solidFill>
                  <a:srgbClr val="FFC000"/>
                </a:solidFill>
                <a:latin typeface="Calibri" pitchFamily="34" charset="0"/>
              </a:rPr>
              <a:t>-Выделите в словах приставки и суффиксы.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8215338" cy="3929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Физкультминутка.</a:t>
            </a:r>
            <a:r>
              <a:rPr lang="ru-RU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5"/>
                </a:solidFill>
                <a:latin typeface="Calibri" pitchFamily="34" charset="0"/>
              </a:rPr>
            </a:br>
            <a:endParaRPr lang="ru-RU" dirty="0">
              <a:solidFill>
                <a:schemeClr val="accent5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>Работа  в парах.</a:t>
            </a:r>
            <a:endParaRPr lang="ru-RU" dirty="0">
              <a:solidFill>
                <a:schemeClr val="accent5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14348" y="1645920"/>
            <a:ext cx="7972452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u="sng" smtClean="0">
                <a:solidFill>
                  <a:srgbClr val="FFC000"/>
                </a:solidFill>
                <a:latin typeface="Calibri" pitchFamily="34" charset="0"/>
              </a:rPr>
              <a:t>Запишите  своё </a:t>
            </a:r>
            <a:r>
              <a:rPr lang="ru-RU" sz="3200" b="1" u="sng" dirty="0" smtClean="0">
                <a:solidFill>
                  <a:srgbClr val="FFC000"/>
                </a:solidFill>
                <a:latin typeface="Calibri" pitchFamily="34" charset="0"/>
              </a:rPr>
              <a:t>слово и разберите его по составу</a:t>
            </a:r>
            <a:r>
              <a:rPr lang="ru-RU" sz="2400" dirty="0" smtClean="0">
                <a:solidFill>
                  <a:schemeClr val="accent5"/>
                </a:solidFill>
                <a:latin typeface="Calibri" pitchFamily="34" charset="0"/>
              </a:rPr>
              <a:t>. 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endParaRPr lang="ru-RU" sz="2400" dirty="0" smtClean="0">
              <a:latin typeface="Calibri" pitchFamily="34" charset="0"/>
            </a:endParaRPr>
          </a:p>
          <a:p>
            <a:r>
              <a:rPr lang="ru-RU" sz="4000" b="1" dirty="0" smtClean="0">
                <a:solidFill>
                  <a:schemeClr val="accent5"/>
                </a:solidFill>
                <a:latin typeface="Calibri" pitchFamily="34" charset="0"/>
              </a:rPr>
              <a:t>1 группа - свеч, под, ник;        </a:t>
            </a:r>
          </a:p>
          <a:p>
            <a:r>
              <a:rPr lang="ru-RU" sz="4000" b="1" dirty="0" smtClean="0">
                <a:solidFill>
                  <a:schemeClr val="accent5"/>
                </a:solidFill>
                <a:latin typeface="Calibri" pitchFamily="34" charset="0"/>
              </a:rPr>
              <a:t>2 группа – до, по, рож, ник,  ;    </a:t>
            </a:r>
          </a:p>
          <a:p>
            <a:r>
              <a:rPr lang="ru-RU" sz="4000" b="1" dirty="0" smtClean="0">
                <a:solidFill>
                  <a:schemeClr val="accent5"/>
                </a:solidFill>
                <a:latin typeface="Calibri" pitchFamily="34" charset="0"/>
              </a:rPr>
              <a:t>3 группа–  </a:t>
            </a:r>
            <a:r>
              <a:rPr lang="ru-RU" sz="4000" b="1" dirty="0" err="1" smtClean="0">
                <a:solidFill>
                  <a:schemeClr val="accent5"/>
                </a:solidFill>
                <a:latin typeface="Calibri" pitchFamily="34" charset="0"/>
              </a:rPr>
              <a:t>доч</a:t>
            </a:r>
            <a:r>
              <a:rPr lang="ru-RU" sz="4000" b="1" dirty="0" smtClean="0">
                <a:solidFill>
                  <a:schemeClr val="accent5"/>
                </a:solidFill>
                <a:latin typeface="Calibri" pitchFamily="34" charset="0"/>
              </a:rPr>
              <a:t> , </a:t>
            </a:r>
            <a:r>
              <a:rPr lang="ru-RU" sz="4000" b="1" dirty="0" err="1" smtClean="0">
                <a:solidFill>
                  <a:schemeClr val="accent5"/>
                </a:solidFill>
                <a:latin typeface="Calibri" pitchFamily="34" charset="0"/>
              </a:rPr>
              <a:t>звёз</a:t>
            </a:r>
            <a:r>
              <a:rPr lang="ru-RU" sz="4000" b="1" dirty="0" smtClean="0">
                <a:solidFill>
                  <a:schemeClr val="accent5"/>
                </a:solidFill>
                <a:latin typeface="Calibri" pitchFamily="34" charset="0"/>
              </a:rPr>
              <a:t> , </a:t>
            </a:r>
            <a:r>
              <a:rPr lang="ru-RU" sz="4000" b="1" dirty="0" err="1" smtClean="0">
                <a:solidFill>
                  <a:schemeClr val="accent5"/>
                </a:solidFill>
                <a:latin typeface="Calibri" pitchFamily="34" charset="0"/>
              </a:rPr>
              <a:t>ка</a:t>
            </a:r>
            <a:r>
              <a:rPr lang="ru-RU" sz="4000" b="1" dirty="0" smtClean="0">
                <a:solidFill>
                  <a:schemeClr val="accent5"/>
                </a:solidFill>
                <a:latin typeface="Calibri" pitchFamily="34" charset="0"/>
              </a:rPr>
              <a:t> .       </a:t>
            </a:r>
          </a:p>
          <a:p>
            <a:endParaRPr lang="ru-RU" sz="2000" dirty="0">
              <a:solidFill>
                <a:schemeClr val="accent5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86190"/>
            <a:ext cx="6615130" cy="2500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подсвечник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2. подорожник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3.  звёздочка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0892" y="3214686"/>
            <a:ext cx="48577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4429132"/>
            <a:ext cx="48577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5715016"/>
            <a:ext cx="48577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6215082"/>
            <a:ext cx="2143140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Фигура, имеющая форму буквы L 8"/>
          <p:cNvSpPr/>
          <p:nvPr/>
        </p:nvSpPr>
        <p:spPr>
          <a:xfrm rot="8045583">
            <a:off x="6219580" y="2824061"/>
            <a:ext cx="583182" cy="657404"/>
          </a:xfrm>
          <a:prstGeom prst="corner">
            <a:avLst>
              <a:gd name="adj1" fmla="val 50000"/>
              <a:gd name="adj2" fmla="val 41432"/>
            </a:avLst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8045583">
            <a:off x="6148142" y="4109945"/>
            <a:ext cx="583182" cy="657404"/>
          </a:xfrm>
          <a:prstGeom prst="corner">
            <a:avLst>
              <a:gd name="adj1" fmla="val 50000"/>
              <a:gd name="adj2" fmla="val 41432"/>
            </a:avLst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8045583">
            <a:off x="6037971" y="5386860"/>
            <a:ext cx="497083" cy="513077"/>
          </a:xfrm>
          <a:prstGeom prst="corner">
            <a:avLst>
              <a:gd name="adj1" fmla="val 50000"/>
              <a:gd name="adj2" fmla="val 53217"/>
            </a:avLst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214810" y="3714752"/>
            <a:ext cx="2786082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00496" y="5000636"/>
            <a:ext cx="3000396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Арка 18"/>
          <p:cNvSpPr/>
          <p:nvPr/>
        </p:nvSpPr>
        <p:spPr>
          <a:xfrm>
            <a:off x="4643438" y="5500702"/>
            <a:ext cx="1214446" cy="642938"/>
          </a:xfrm>
          <a:prstGeom prst="blockArc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>
            <a:off x="4643438" y="4143380"/>
            <a:ext cx="1214446" cy="642938"/>
          </a:xfrm>
          <a:prstGeom prst="blockArc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>
            <a:off x="5143504" y="3000372"/>
            <a:ext cx="847732" cy="642938"/>
          </a:xfrm>
          <a:prstGeom prst="blockArc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929058" y="4500570"/>
            <a:ext cx="714380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14810" y="3286124"/>
            <a:ext cx="857256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libri" pitchFamily="34" charset="0"/>
              </a:rPr>
              <a:t>Развитие речи.</a:t>
            </a:r>
            <a:r>
              <a:rPr lang="ru-RU" sz="3600" u="sng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ru-RU" sz="3600" u="sng" dirty="0" smtClean="0">
                <a:solidFill>
                  <a:schemeClr val="accent5"/>
                </a:solidFill>
                <a:latin typeface="Calibri" pitchFamily="34" charset="0"/>
              </a:rPr>
            </a:br>
            <a:endParaRPr lang="ru-RU" sz="3600" u="sng" dirty="0">
              <a:solidFill>
                <a:schemeClr val="accent5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8186766" cy="517209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Составьте из слов предложения. Запишите. Выделите приставки ,подчеркните предлоги.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ru-RU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rgbClr val="FFC000"/>
                </a:solidFill>
                <a:latin typeface="Calibri" pitchFamily="34" charset="0"/>
              </a:rPr>
              <a:t>1. полетала , синичка , комнате , по.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rgbClr val="FFC000"/>
                </a:solidFill>
                <a:latin typeface="Calibri" pitchFamily="34" charset="0"/>
              </a:rPr>
              <a:t>2. дошли ,ребята, до , сада ,школьного .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rgbClr val="FFC000"/>
                </a:solidFill>
                <a:latin typeface="Calibri" pitchFamily="34" charset="0"/>
              </a:rPr>
              <a:t>3. лесу , в , сова ,закричала , далеко.</a:t>
            </a:r>
            <a:endParaRPr lang="ru-RU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5842" name="AutoShape 2" descr="http://sch967.mskobr.ru/files/2575/irjk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3961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Рефлексия.</a:t>
            </a: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>Карточки (взаимопроверка)</a:t>
            </a:r>
            <a:b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ru-RU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accent5"/>
                </a:solidFill>
                <a:latin typeface="Calibri" pitchFamily="34" charset="0"/>
              </a:rPr>
            </a:br>
            <a:endParaRPr lang="ru-RU" dirty="0">
              <a:solidFill>
                <a:schemeClr val="accent5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71744"/>
            <a:ext cx="7498080" cy="3676656"/>
          </a:xfrm>
        </p:spPr>
        <p:txBody>
          <a:bodyPr/>
          <a:lstStyle/>
          <a:p>
            <a:pPr algn="r">
              <a:buNone/>
            </a:pPr>
            <a:r>
              <a:rPr lang="ru-RU" b="1" u="sng" dirty="0" smtClean="0"/>
              <a:t> </a:t>
            </a:r>
            <a:r>
              <a:rPr lang="ru-RU" b="1" u="sng" dirty="0" smtClean="0">
                <a:solidFill>
                  <a:schemeClr val="accent5"/>
                </a:solidFill>
                <a:latin typeface="Calibri" pitchFamily="34" charset="0"/>
              </a:rPr>
              <a:t>Домашнее задание</a:t>
            </a: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>. Р.т. № </a:t>
            </a: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>182</a:t>
            </a: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>(с. </a:t>
            </a:r>
            <a:r>
              <a:rPr lang="ru-RU" b="1" dirty="0" smtClean="0">
                <a:solidFill>
                  <a:schemeClr val="accent5"/>
                </a:solidFill>
                <a:latin typeface="Calibri" pitchFamily="34" charset="0"/>
              </a:rPr>
              <a:t>74).</a:t>
            </a:r>
            <a:endParaRPr lang="ru-RU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www.metod-kopilka.ru/images/doc/47/42486/img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8643998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429684" cy="364333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400" dirty="0" smtClean="0">
                <a:latin typeface="Calibri" pitchFamily="34" charset="0"/>
              </a:rPr>
              <a:t/>
            </a:r>
            <a:br>
              <a:rPr lang="ru-RU" sz="4400" dirty="0" smtClean="0">
                <a:latin typeface="Calibri" pitchFamily="34" charset="0"/>
              </a:rPr>
            </a:br>
            <a:r>
              <a:rPr lang="ru-RU" sz="3100" dirty="0" smtClean="0">
                <a:latin typeface="Calibri" pitchFamily="34" charset="0"/>
              </a:rPr>
              <a:t>Наварил, вылепил, домик ,носочек прокричал , </a:t>
            </a:r>
            <a:br>
              <a:rPr lang="ru-RU" sz="3100" dirty="0" smtClean="0">
                <a:latin typeface="Calibri" pitchFamily="34" charset="0"/>
              </a:rPr>
            </a:br>
            <a:r>
              <a:rPr lang="ru-RU" sz="3100" dirty="0" smtClean="0">
                <a:latin typeface="Calibri" pitchFamily="34" charset="0"/>
              </a:rPr>
              <a:t/>
            </a:r>
            <a:br>
              <a:rPr lang="ru-RU" sz="3100" dirty="0" smtClean="0">
                <a:latin typeface="Calibri" pitchFamily="34" charset="0"/>
              </a:rPr>
            </a:br>
            <a:r>
              <a:rPr lang="ru-RU" sz="3100" dirty="0" smtClean="0">
                <a:latin typeface="Calibri" pitchFamily="34" charset="0"/>
              </a:rPr>
              <a:t>отводил ,столик ,ручеёк , посмотрел, заплясал </a:t>
            </a:r>
            <a:br>
              <a:rPr lang="ru-RU" sz="3100" dirty="0" smtClean="0">
                <a:latin typeface="Calibri" pitchFamily="34" charset="0"/>
              </a:rPr>
            </a:br>
            <a:r>
              <a:rPr lang="ru-RU" sz="3100" dirty="0" smtClean="0">
                <a:latin typeface="Calibri" pitchFamily="34" charset="0"/>
              </a:rPr>
              <a:t/>
            </a:r>
            <a:br>
              <a:rPr lang="ru-RU" sz="3100" dirty="0" smtClean="0">
                <a:latin typeface="Calibri" pitchFamily="34" charset="0"/>
              </a:rPr>
            </a:br>
            <a:r>
              <a:rPr lang="ru-RU" sz="3100" dirty="0" smtClean="0">
                <a:latin typeface="Calibri" pitchFamily="34" charset="0"/>
              </a:rPr>
              <a:t>,карандашик, облетел, допустил</a:t>
            </a:r>
            <a:r>
              <a:rPr lang="ru-RU" sz="2200" dirty="0" smtClean="0">
                <a:latin typeface="Calibri" pitchFamily="34" charset="0"/>
              </a:rPr>
              <a:t>.</a:t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2200" dirty="0" smtClean="0">
                <a:latin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Calibri" pitchFamily="34" charset="0"/>
              </a:rPr>
              <a:t>Задание: </a:t>
            </a:r>
            <a:r>
              <a:rPr lang="ru-RU" sz="2700" dirty="0" smtClean="0">
                <a:solidFill>
                  <a:srgbClr val="FFC000"/>
                </a:solidFill>
                <a:latin typeface="Calibri" pitchFamily="34" charset="0"/>
              </a:rPr>
              <a:t>-Выделите в словах приставки и суффиксы.</a:t>
            </a:r>
            <a:r>
              <a:rPr lang="ru-RU" sz="2200" dirty="0" smtClean="0">
                <a:latin typeface="Calibri" pitchFamily="34" charset="0"/>
              </a:rPr>
              <a:t/>
            </a:r>
            <a:br>
              <a:rPr lang="ru-RU" sz="2200" dirty="0" smtClean="0">
                <a:latin typeface="Calibri" pitchFamily="34" charset="0"/>
              </a:rPr>
            </a:br>
            <a:endParaRPr lang="ru-RU" sz="1300" dirty="0">
              <a:latin typeface="Calibri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6500858" cy="10001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  <a:latin typeface="Calibri" pitchFamily="34" charset="0"/>
              </a:rPr>
              <a:t>Орфографическая минутка</a:t>
            </a:r>
          </a:p>
          <a:p>
            <a:endParaRPr lang="ru-RU" sz="3600" b="1" dirty="0" smtClean="0">
              <a:solidFill>
                <a:schemeClr val="accent5"/>
              </a:solidFill>
              <a:latin typeface="Calibri" pitchFamily="34" charset="0"/>
            </a:endParaRPr>
          </a:p>
          <a:p>
            <a:r>
              <a:rPr lang="ru-RU" sz="3200" b="1" dirty="0" smtClean="0">
                <a:solidFill>
                  <a:schemeClr val="accent5"/>
                </a:solidFill>
                <a:latin typeface="Calibri" pitchFamily="34" charset="0"/>
              </a:rPr>
              <a:t>Словарный диктант </a:t>
            </a:r>
            <a:endParaRPr lang="ru-RU" sz="3200" dirty="0">
              <a:solidFill>
                <a:schemeClr val="accent5"/>
              </a:solidFill>
              <a:latin typeface="Calibri" pitchFamily="34" charset="0"/>
            </a:endParaRPr>
          </a:p>
        </p:txBody>
      </p:sp>
      <p:sp>
        <p:nvSpPr>
          <p:cNvPr id="4" name="Половина рамки 3"/>
          <p:cNvSpPr/>
          <p:nvPr/>
        </p:nvSpPr>
        <p:spPr>
          <a:xfrm rot="2879482">
            <a:off x="6366404" y="2566670"/>
            <a:ext cx="342143" cy="367339"/>
          </a:xfrm>
          <a:prstGeom prst="halfFrame">
            <a:avLst/>
          </a:prstGeom>
          <a:solidFill>
            <a:srgbClr val="C0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2879482">
            <a:off x="4866206" y="3423925"/>
            <a:ext cx="342143" cy="367339"/>
          </a:xfrm>
          <a:prstGeom prst="halfFrame">
            <a:avLst/>
          </a:prstGeom>
          <a:solidFill>
            <a:srgbClr val="C0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2879482">
            <a:off x="4937644" y="2566670"/>
            <a:ext cx="342143" cy="367339"/>
          </a:xfrm>
          <a:prstGeom prst="halfFrame">
            <a:avLst/>
          </a:prstGeom>
          <a:solidFill>
            <a:srgbClr val="C0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2879482">
            <a:off x="5294834" y="4281181"/>
            <a:ext cx="342143" cy="367339"/>
          </a:xfrm>
          <a:prstGeom prst="halfFrame">
            <a:avLst/>
          </a:prstGeom>
          <a:solidFill>
            <a:srgbClr val="C0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2879482">
            <a:off x="3580322" y="3423927"/>
            <a:ext cx="342143" cy="367339"/>
          </a:xfrm>
          <a:prstGeom prst="halfFrame">
            <a:avLst/>
          </a:prstGeom>
          <a:solidFill>
            <a:srgbClr val="C0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714612" y="2643182"/>
            <a:ext cx="500066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57290" y="3429000"/>
            <a:ext cx="428628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786578" y="2714620"/>
            <a:ext cx="642942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29256" y="3571876"/>
            <a:ext cx="428628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285852" y="2714620"/>
            <a:ext cx="428628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43768" y="3500438"/>
            <a:ext cx="500066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072330" y="4357694"/>
            <a:ext cx="500066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15008" y="4357694"/>
            <a:ext cx="500066" cy="1588"/>
          </a:xfrm>
          <a:prstGeom prst="line">
            <a:avLst/>
          </a:prstGeom>
          <a:ln w="5715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58204" cy="17467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Самоопределение к деятельности</a:t>
            </a:r>
            <a:r>
              <a:rPr lang="ru-RU" b="1" u="sng" dirty="0" smtClean="0">
                <a:solidFill>
                  <a:schemeClr val="accent5"/>
                </a:solidFill>
                <a:latin typeface="Calibri" pitchFamily="34" charset="0"/>
              </a:rPr>
              <a:t/>
            </a:r>
            <a:br>
              <a:rPr lang="ru-RU" b="1" u="sng" dirty="0" smtClean="0">
                <a:solidFill>
                  <a:schemeClr val="accent5"/>
                </a:solidFill>
                <a:latin typeface="Calibri" pitchFamily="34" charset="0"/>
              </a:rPr>
            </a:br>
            <a:endParaRPr lang="ru-RU" b="1" u="sng" dirty="0">
              <a:solidFill>
                <a:schemeClr val="accent5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15370" cy="41576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(По) ехали (по) дороге , (во) шёл (во) двор ,  (при) грелся (при) кухне , (над) строил( над) 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чердаком ,(с )лез( с) дерева.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Выделите приставки, подчеркните предлоги.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500174"/>
            <a:ext cx="6349954" cy="4500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Поехали  по дороге ,                                        вошёл во двор ,                                                              пригрелся при кухне , надстроил над чердаком , слез с дерева.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218"/>
            <a:ext cx="7858148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МКОУ «</a:t>
            </a:r>
            <a:r>
              <a:rPr lang="ru-RU" sz="3600" dirty="0" err="1" smtClean="0">
                <a:solidFill>
                  <a:srgbClr val="002060"/>
                </a:solidFill>
              </a:rPr>
              <a:t>Аймаумахинская</a:t>
            </a:r>
            <a:r>
              <a:rPr lang="ru-RU" sz="3600" dirty="0" smtClean="0">
                <a:solidFill>
                  <a:srgbClr val="002060"/>
                </a:solidFill>
              </a:rPr>
              <a:t> СОШ»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28728" y="2786058"/>
            <a:ext cx="671517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«Правописание приставок и </a:t>
            </a:r>
            <a:r>
              <a:rPr lang="ru-RU" sz="4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предлогов</a:t>
            </a: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714876" y="5643578"/>
            <a:ext cx="7858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Учитель: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Сулейманова П.М.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614366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FFC000"/>
                </a:solidFill>
              </a:rPr>
              <a:t>Прочитайте стихотворение</a:t>
            </a:r>
            <a:r>
              <a:rPr lang="ru-RU" sz="6000" dirty="0" smtClean="0">
                <a:solidFill>
                  <a:srgbClr val="FFC000"/>
                </a:solidFill>
              </a:rPr>
              <a:t>.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Солнце (с)пряталось (за)бор.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Галка села на (за)бор.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Мы (у) виделись (у)дачи,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(По)желали всем(у)дачи.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Зависело б (от)мыла,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Веснушки я б (от)мыла.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-</a:t>
            </a:r>
            <a:r>
              <a:rPr lang="ru-RU" sz="2700" dirty="0" smtClean="0">
                <a:solidFill>
                  <a:srgbClr val="FFC000"/>
                </a:solidFill>
              </a:rPr>
              <a:t>Спишите , раскрывая  скобки .Выдели приставки ,подчеркните предлоги.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61454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Солнце спряталось </a:t>
            </a:r>
            <a:r>
              <a:rPr lang="ru-RU" dirty="0" smtClean="0">
                <a:solidFill>
                  <a:srgbClr val="C00000"/>
                </a:solidFill>
              </a:rPr>
              <a:t>за</a:t>
            </a:r>
            <a:r>
              <a:rPr lang="ru-RU" dirty="0" smtClean="0">
                <a:solidFill>
                  <a:srgbClr val="002060"/>
                </a:solidFill>
              </a:rPr>
              <a:t> бор.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Галка села </a:t>
            </a:r>
            <a:r>
              <a:rPr lang="ru-RU" dirty="0" smtClean="0">
                <a:solidFill>
                  <a:srgbClr val="C00000"/>
                </a:solidFill>
              </a:rPr>
              <a:t>на</a:t>
            </a:r>
            <a:r>
              <a:rPr lang="ru-RU" dirty="0" smtClean="0">
                <a:solidFill>
                  <a:srgbClr val="002060"/>
                </a:solidFill>
              </a:rPr>
              <a:t> забор.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Мы увиделись </a:t>
            </a:r>
            <a:r>
              <a:rPr lang="ru-RU" dirty="0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 дачи,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Пожелали всем удачи.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Зависело б </a:t>
            </a:r>
            <a:r>
              <a:rPr lang="ru-RU" dirty="0" smtClean="0">
                <a:solidFill>
                  <a:srgbClr val="C00000"/>
                </a:solidFill>
              </a:rPr>
              <a:t>от </a:t>
            </a:r>
            <a:r>
              <a:rPr lang="ru-RU" dirty="0" smtClean="0">
                <a:solidFill>
                  <a:srgbClr val="002060"/>
                </a:solidFill>
              </a:rPr>
              <a:t>мыла,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Веснушки я б отмыла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4810" y="1785926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28992" y="3929066"/>
            <a:ext cx="64294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29124" y="3429000"/>
            <a:ext cx="28575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72264" y="5643578"/>
            <a:ext cx="64294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57364"/>
            <a:ext cx="8715436" cy="435771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Приставка  </a:t>
            </a:r>
            <a:r>
              <a:rPr lang="ru-RU" sz="3600" dirty="0" smtClean="0">
                <a:solidFill>
                  <a:srgbClr val="002060"/>
                </a:solidFill>
              </a:rPr>
              <a:t>- это значимая часть слова , пишется </a:t>
            </a:r>
            <a:r>
              <a:rPr lang="ru-RU" sz="3600" dirty="0" smtClean="0">
                <a:solidFill>
                  <a:srgbClr val="0070C0"/>
                </a:solidFill>
              </a:rPr>
              <a:t>слитно</a:t>
            </a:r>
            <a:r>
              <a:rPr lang="ru-RU" sz="3600" dirty="0" smtClean="0">
                <a:solidFill>
                  <a:srgbClr val="002060"/>
                </a:solidFill>
              </a:rPr>
              <a:t>:  </a:t>
            </a:r>
            <a:r>
              <a:rPr lang="ru-RU" sz="3600" dirty="0" smtClean="0">
                <a:solidFill>
                  <a:srgbClr val="C00000"/>
                </a:solidFill>
              </a:rPr>
              <a:t>по</a:t>
            </a:r>
            <a:r>
              <a:rPr lang="ru-RU" sz="3600" dirty="0" smtClean="0">
                <a:solidFill>
                  <a:srgbClr val="002060"/>
                </a:solidFill>
              </a:rPr>
              <a:t>бежал .            Между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приставкой и корнем нельзя ставить слово.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Предлог</a:t>
            </a:r>
            <a:r>
              <a:rPr lang="ru-RU" sz="3600" dirty="0" smtClean="0">
                <a:solidFill>
                  <a:srgbClr val="002060"/>
                </a:solidFill>
              </a:rPr>
              <a:t> –это самостоятельная часть речи , пишется </a:t>
            </a:r>
            <a:r>
              <a:rPr lang="ru-RU" sz="3600" dirty="0" smtClean="0">
                <a:solidFill>
                  <a:srgbClr val="0070C0"/>
                </a:solidFill>
              </a:rPr>
              <a:t>раздельно</a:t>
            </a:r>
            <a:r>
              <a:rPr lang="ru-RU" sz="3600" dirty="0" smtClean="0">
                <a:solidFill>
                  <a:srgbClr val="002060"/>
                </a:solidFill>
              </a:rPr>
              <a:t> с другими словами . Между предлогом и следующим словом можно ставить другое слово или вопрос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Шёл </a:t>
            </a:r>
            <a:r>
              <a:rPr lang="ru-RU" sz="3600" dirty="0" smtClean="0">
                <a:solidFill>
                  <a:srgbClr val="C00000"/>
                </a:solidFill>
              </a:rPr>
              <a:t>по</a:t>
            </a:r>
            <a:r>
              <a:rPr lang="ru-RU" sz="3600" dirty="0" smtClean="0">
                <a:solidFill>
                  <a:srgbClr val="002060"/>
                </a:solidFill>
              </a:rPr>
              <a:t> тропинке- шёл </a:t>
            </a:r>
            <a:r>
              <a:rPr lang="ru-RU" sz="3600" dirty="0" smtClean="0">
                <a:solidFill>
                  <a:srgbClr val="C00000"/>
                </a:solidFill>
              </a:rPr>
              <a:t>по</a:t>
            </a:r>
            <a:r>
              <a:rPr lang="ru-RU" sz="3600" dirty="0" smtClean="0">
                <a:solidFill>
                  <a:srgbClr val="002060"/>
                </a:solidFill>
              </a:rPr>
              <a:t> лесной тропинке</a:t>
            </a:r>
            <a:r>
              <a:rPr lang="ru-RU" sz="3600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5000660" cy="3502274"/>
          </a:xfrm>
        </p:spPr>
        <p:txBody>
          <a:bodyPr>
            <a:normAutofit/>
          </a:bodyPr>
          <a:lstStyle/>
          <a:p>
            <a:r>
              <a:rPr lang="ru-RU" dirty="0" smtClean="0"/>
              <a:t>Словарная работа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rgbClr val="002060"/>
                </a:solidFill>
              </a:rPr>
              <a:t>Желать </a:t>
            </a:r>
            <a:r>
              <a:rPr lang="ru-RU" sz="4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714876" y="2571744"/>
            <a:ext cx="214314" cy="71438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169</Words>
  <PresentationFormat>Экран (4:3)</PresentationFormat>
  <Paragraphs>42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Орфографическая минутка  Словарный диктант  </vt:lpstr>
      <vt:lpstr> Наварил, вылепил, домик ,носочек прокричал ,   отводил ,столик ,ручеёк , посмотрел, заплясал   ,карандашик, облетел, допустил.  Задание: -Выделите в словах приставки и суффиксы. </vt:lpstr>
      <vt:lpstr>Самоопределение к деятельности </vt:lpstr>
      <vt:lpstr>Проверка  Поехали  по дороге ,                                        вошёл во двор ,                                                              пригрелся при кухне , надстроил над чердаком , слез с дерева.    </vt:lpstr>
      <vt:lpstr>МКОУ «Аймаумахинская СОШ»</vt:lpstr>
      <vt:lpstr>  Прочитайте стихотворение.   Солнце (с)пряталось (за)бор. Галка села на (за)бор. Мы (у) виделись (у)дачи, (По)желали всем(у)дачи. Зависело б (от)мыла, Веснушки я б (от)мыла. -Спишите , раскрывая  скобки .Выдели приставки ,подчеркните предлоги.   .</vt:lpstr>
      <vt:lpstr>Проверка Солнце спряталось за бор. Галка села на забор.  Мы увиделись у дачи, Пожелали всем удачи.  Зависело б от мыла, Веснушки я б отмыла </vt:lpstr>
      <vt:lpstr>Приставка  - это значимая часть слова , пишется слитно:  побежал .            Между  приставкой и корнем нельзя ставить слово. Предлог –это самостоятельная часть речи , пишется раздельно с другими словами . Между предлогом и следующим словом можно ставить другое слово или вопрос  Шёл по тропинке- шёл по лесной тропинке. </vt:lpstr>
      <vt:lpstr>Словарная работа  Желать   </vt:lpstr>
      <vt:lpstr>Физкультминутка. </vt:lpstr>
      <vt:lpstr>Работа  в парах.</vt:lpstr>
      <vt:lpstr>Проверка   1. подсвечник      2. подорожник          3.  звёздочка</vt:lpstr>
      <vt:lpstr>Развитие речи. </vt:lpstr>
      <vt:lpstr>Рефлексия.  Карточки (взаимопроверка) 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Uzer</cp:lastModifiedBy>
  <cp:revision>68</cp:revision>
  <dcterms:created xsi:type="dcterms:W3CDTF">2017-06-10T11:48:47Z</dcterms:created>
  <dcterms:modified xsi:type="dcterms:W3CDTF">2017-12-23T04:28:50Z</dcterms:modified>
</cp:coreProperties>
</file>